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1"/>
  </p:notesMasterIdLst>
  <p:sldIdLst>
    <p:sldId id="256" r:id="rId2"/>
    <p:sldId id="265" r:id="rId3"/>
    <p:sldId id="257" r:id="rId4"/>
    <p:sldId id="258" r:id="rId5"/>
    <p:sldId id="259" r:id="rId6"/>
    <p:sldId id="260" r:id="rId7"/>
    <p:sldId id="273" r:id="rId8"/>
    <p:sldId id="261" r:id="rId9"/>
    <p:sldId id="262" r:id="rId10"/>
    <p:sldId id="263" r:id="rId11"/>
    <p:sldId id="264" r:id="rId12"/>
    <p:sldId id="266" r:id="rId13"/>
    <p:sldId id="274" r:id="rId14"/>
    <p:sldId id="267" r:id="rId15"/>
    <p:sldId id="268" r:id="rId16"/>
    <p:sldId id="269" r:id="rId17"/>
    <p:sldId id="271" r:id="rId18"/>
    <p:sldId id="272" r:id="rId19"/>
    <p:sldId id="270"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Lithograph" pitchFamily="2" charset="0"/>
        <a:ea typeface="+mn-ea"/>
        <a:cs typeface="+mn-cs"/>
      </a:defRPr>
    </a:lvl1pPr>
    <a:lvl2pPr marL="457200" algn="l" rtl="0" eaLnBrk="0" fontAlgn="base" hangingPunct="0">
      <a:spcBef>
        <a:spcPct val="0"/>
      </a:spcBef>
      <a:spcAft>
        <a:spcPct val="0"/>
      </a:spcAft>
      <a:defRPr kern="1200">
        <a:solidFill>
          <a:schemeClr val="tx1"/>
        </a:solidFill>
        <a:latin typeface="Lithograph" pitchFamily="2" charset="0"/>
        <a:ea typeface="+mn-ea"/>
        <a:cs typeface="+mn-cs"/>
      </a:defRPr>
    </a:lvl2pPr>
    <a:lvl3pPr marL="914400" algn="l" rtl="0" eaLnBrk="0" fontAlgn="base" hangingPunct="0">
      <a:spcBef>
        <a:spcPct val="0"/>
      </a:spcBef>
      <a:spcAft>
        <a:spcPct val="0"/>
      </a:spcAft>
      <a:defRPr kern="1200">
        <a:solidFill>
          <a:schemeClr val="tx1"/>
        </a:solidFill>
        <a:latin typeface="Lithograph" pitchFamily="2" charset="0"/>
        <a:ea typeface="+mn-ea"/>
        <a:cs typeface="+mn-cs"/>
      </a:defRPr>
    </a:lvl3pPr>
    <a:lvl4pPr marL="1371600" algn="l" rtl="0" eaLnBrk="0" fontAlgn="base" hangingPunct="0">
      <a:spcBef>
        <a:spcPct val="0"/>
      </a:spcBef>
      <a:spcAft>
        <a:spcPct val="0"/>
      </a:spcAft>
      <a:defRPr kern="1200">
        <a:solidFill>
          <a:schemeClr val="tx1"/>
        </a:solidFill>
        <a:latin typeface="Lithograph" pitchFamily="2" charset="0"/>
        <a:ea typeface="+mn-ea"/>
        <a:cs typeface="+mn-cs"/>
      </a:defRPr>
    </a:lvl4pPr>
    <a:lvl5pPr marL="1828800" algn="l" rtl="0" eaLnBrk="0" fontAlgn="base" hangingPunct="0">
      <a:spcBef>
        <a:spcPct val="0"/>
      </a:spcBef>
      <a:spcAft>
        <a:spcPct val="0"/>
      </a:spcAft>
      <a:defRPr kern="1200">
        <a:solidFill>
          <a:schemeClr val="tx1"/>
        </a:solidFill>
        <a:latin typeface="Lithograph" pitchFamily="2" charset="0"/>
        <a:ea typeface="+mn-ea"/>
        <a:cs typeface="+mn-cs"/>
      </a:defRPr>
    </a:lvl5pPr>
    <a:lvl6pPr marL="2286000" algn="l" defTabSz="914400" rtl="0" eaLnBrk="1" latinLnBrk="0" hangingPunct="1">
      <a:defRPr kern="1200">
        <a:solidFill>
          <a:schemeClr val="tx1"/>
        </a:solidFill>
        <a:latin typeface="Lithograph" pitchFamily="2" charset="0"/>
        <a:ea typeface="+mn-ea"/>
        <a:cs typeface="+mn-cs"/>
      </a:defRPr>
    </a:lvl6pPr>
    <a:lvl7pPr marL="2743200" algn="l" defTabSz="914400" rtl="0" eaLnBrk="1" latinLnBrk="0" hangingPunct="1">
      <a:defRPr kern="1200">
        <a:solidFill>
          <a:schemeClr val="tx1"/>
        </a:solidFill>
        <a:latin typeface="Lithograph" pitchFamily="2" charset="0"/>
        <a:ea typeface="+mn-ea"/>
        <a:cs typeface="+mn-cs"/>
      </a:defRPr>
    </a:lvl7pPr>
    <a:lvl8pPr marL="3200400" algn="l" defTabSz="914400" rtl="0" eaLnBrk="1" latinLnBrk="0" hangingPunct="1">
      <a:defRPr kern="1200">
        <a:solidFill>
          <a:schemeClr val="tx1"/>
        </a:solidFill>
        <a:latin typeface="Lithograph" pitchFamily="2" charset="0"/>
        <a:ea typeface="+mn-ea"/>
        <a:cs typeface="+mn-cs"/>
      </a:defRPr>
    </a:lvl8pPr>
    <a:lvl9pPr marL="3657600" algn="l" defTabSz="914400" rtl="0" eaLnBrk="1" latinLnBrk="0" hangingPunct="1">
      <a:defRPr kern="1200">
        <a:solidFill>
          <a:schemeClr val="tx1"/>
        </a:solidFill>
        <a:latin typeface="Lithograph"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7" autoAdjust="0"/>
    <p:restoredTop sz="83141" autoAdjust="0"/>
  </p:normalViewPr>
  <p:slideViewPr>
    <p:cSldViewPr>
      <p:cViewPr varScale="1">
        <p:scale>
          <a:sx n="69" d="100"/>
          <a:sy n="69" d="100"/>
        </p:scale>
        <p:origin x="1891"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207BC-3D83-4773-A915-2E601BE2A21E}" type="datetimeFigureOut">
              <a:rPr lang="en-CA" smtClean="0"/>
              <a:t>2024-04-22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58398D-7ACB-4073-8FF2-33902F65B2EF}" type="slidenum">
              <a:rPr lang="en-CA" smtClean="0"/>
              <a:t>‹#›</a:t>
            </a:fld>
            <a:endParaRPr lang="en-CA"/>
          </a:p>
        </p:txBody>
      </p:sp>
    </p:spTree>
    <p:extLst>
      <p:ext uri="{BB962C8B-B14F-4D97-AF65-F5344CB8AC3E}">
        <p14:creationId xmlns:p14="http://schemas.microsoft.com/office/powerpoint/2010/main" val="330839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en-US" dirty="0"/>
              <a:t>Ask what people may know about the depth of racism in the US</a:t>
            </a:r>
            <a:r>
              <a:rPr lang="en-CA" altLang="en-US" baseline="0" dirty="0"/>
              <a:t> in the 30s. Then click to reveal the images.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altLang="en-US" baseline="0" dirty="0"/>
              <a:t>At least 5,000 lynching deaths of African Americans are documented from the late 1800s to the 1960s. A quote from “Without Sanctuary” (p. 13) helps drive home how it was socially acceptable in ‘white’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altLang="en-US" dirty="0"/>
              <a:t>Context is important to understand the obstacles to union organizing during the Depression.</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3</a:t>
            </a:fld>
            <a:endParaRPr lang="en-CA"/>
          </a:p>
        </p:txBody>
      </p:sp>
    </p:spTree>
    <p:extLst>
      <p:ext uri="{BB962C8B-B14F-4D97-AF65-F5344CB8AC3E}">
        <p14:creationId xmlns:p14="http://schemas.microsoft.com/office/powerpoint/2010/main" val="184493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en-US" dirty="0"/>
              <a:t>Second quote from Bates and Pettway.</a:t>
            </a:r>
          </a:p>
          <a:p>
            <a:endParaRPr lang="en-CA" dirty="0"/>
          </a:p>
        </p:txBody>
      </p:sp>
      <p:sp>
        <p:nvSpPr>
          <p:cNvPr id="4" name="Slide Number Placeholder 3"/>
          <p:cNvSpPr>
            <a:spLocks noGrp="1"/>
          </p:cNvSpPr>
          <p:nvPr>
            <p:ph type="sldNum" sz="quarter" idx="10"/>
          </p:nvPr>
        </p:nvSpPr>
        <p:spPr/>
        <p:txBody>
          <a:bodyPr/>
          <a:lstStyle/>
          <a:p>
            <a:fld id="{126476FC-62E6-4DB6-8E95-DB18A72E2802}" type="slidenum">
              <a:rPr lang="en-CA" smtClean="0"/>
              <a:t>13</a:t>
            </a:fld>
            <a:endParaRPr lang="en-CA"/>
          </a:p>
        </p:txBody>
      </p:sp>
    </p:spTree>
    <p:extLst>
      <p:ext uri="{BB962C8B-B14F-4D97-AF65-F5344CB8AC3E}">
        <p14:creationId xmlns:p14="http://schemas.microsoft.com/office/powerpoint/2010/main" val="45091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14</a:t>
            </a:fld>
            <a:endParaRPr lang="en-CA"/>
          </a:p>
        </p:txBody>
      </p:sp>
    </p:spTree>
    <p:extLst>
      <p:ext uri="{BB962C8B-B14F-4D97-AF65-F5344CB8AC3E}">
        <p14:creationId xmlns:p14="http://schemas.microsoft.com/office/powerpoint/2010/main" val="54862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15</a:t>
            </a:fld>
            <a:endParaRPr lang="en-CA"/>
          </a:p>
        </p:txBody>
      </p:sp>
    </p:spTree>
    <p:extLst>
      <p:ext uri="{BB962C8B-B14F-4D97-AF65-F5344CB8AC3E}">
        <p14:creationId xmlns:p14="http://schemas.microsoft.com/office/powerpoint/2010/main" val="3296420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en-US" dirty="0"/>
              <a:t>Set-up the context – effort by Ford and the Service Department to spark race riots.</a:t>
            </a:r>
          </a:p>
          <a:p>
            <a:endParaRPr lang="en-CA" dirty="0"/>
          </a:p>
          <a:p>
            <a:r>
              <a:rPr lang="en-CA" dirty="0"/>
              <a:t>The union was able to overcome this racist strategy.</a:t>
            </a:r>
          </a:p>
          <a:p>
            <a:endParaRPr lang="en-CA" dirty="0"/>
          </a:p>
        </p:txBody>
      </p:sp>
      <p:sp>
        <p:nvSpPr>
          <p:cNvPr id="4" name="Slide Number Placeholder 3"/>
          <p:cNvSpPr>
            <a:spLocks noGrp="1"/>
          </p:cNvSpPr>
          <p:nvPr>
            <p:ph type="sldNum" sz="quarter" idx="10"/>
          </p:nvPr>
        </p:nvSpPr>
        <p:spPr/>
        <p:txBody>
          <a:bodyPr/>
          <a:lstStyle/>
          <a:p>
            <a:fld id="{D0E87D03-B3B1-4C4A-99C7-1B342454D7C0}" type="slidenum">
              <a:rPr lang="en-CA" smtClean="0"/>
              <a:t>16</a:t>
            </a:fld>
            <a:endParaRPr lang="en-CA"/>
          </a:p>
        </p:txBody>
      </p:sp>
    </p:spTree>
    <p:extLst>
      <p:ext uri="{BB962C8B-B14F-4D97-AF65-F5344CB8AC3E}">
        <p14:creationId xmlns:p14="http://schemas.microsoft.com/office/powerpoint/2010/main" val="42614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17</a:t>
            </a:fld>
            <a:endParaRPr lang="en-CA"/>
          </a:p>
        </p:txBody>
      </p:sp>
    </p:spTree>
    <p:extLst>
      <p:ext uri="{BB962C8B-B14F-4D97-AF65-F5344CB8AC3E}">
        <p14:creationId xmlns:p14="http://schemas.microsoft.com/office/powerpoint/2010/main" val="2410134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The first contract with Ford included an</a:t>
            </a:r>
            <a:r>
              <a:rPr lang="en-CA" altLang="en-US" baseline="0" dirty="0"/>
              <a:t> anti-discrimination clause. But the UAW extended the fight against racism far beyond the workplace.</a:t>
            </a:r>
            <a:endParaRPr lang="en-CA" altLang="en-US" dirty="0"/>
          </a:p>
          <a:p>
            <a:endParaRPr lang="en-CA" altLang="en-US" dirty="0"/>
          </a:p>
          <a:p>
            <a:r>
              <a:rPr lang="en-CA" altLang="en-US" dirty="0"/>
              <a:t>One of the incredible outcomes of the successful organizing drive at Ford was the public adoption of the ‘Cadillac Charter’. </a:t>
            </a:r>
            <a:r>
              <a:rPr lang="en-CA" altLang="en-US"/>
              <a:t>Read excerpts.</a:t>
            </a:r>
          </a:p>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18</a:t>
            </a:fld>
            <a:endParaRPr lang="en-CA"/>
          </a:p>
        </p:txBody>
      </p:sp>
    </p:spTree>
    <p:extLst>
      <p:ext uri="{BB962C8B-B14F-4D97-AF65-F5344CB8AC3E}">
        <p14:creationId xmlns:p14="http://schemas.microsoft.com/office/powerpoint/2010/main" val="1174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19</a:t>
            </a:fld>
            <a:endParaRPr lang="en-CA"/>
          </a:p>
        </p:txBody>
      </p:sp>
    </p:spTree>
    <p:extLst>
      <p:ext uri="{BB962C8B-B14F-4D97-AF65-F5344CB8AC3E}">
        <p14:creationId xmlns:p14="http://schemas.microsoft.com/office/powerpoint/2010/main" val="332859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Lynching was a focus of anti-racist organizing at the time.</a:t>
            </a:r>
          </a:p>
          <a:p>
            <a:endParaRPr lang="en-CA" altLang="en-US" dirty="0"/>
          </a:p>
          <a:p>
            <a:r>
              <a:rPr lang="en-CA" altLang="en-US" dirty="0"/>
              <a:t>Poem ‘Strange Fruit’ written by active member of the teacher’s union, Abel Meeropol, and first sung at a teacher’s union meeting by his wife Anne.</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4</a:t>
            </a:fld>
            <a:endParaRPr lang="en-CA"/>
          </a:p>
        </p:txBody>
      </p:sp>
    </p:spTree>
    <p:extLst>
      <p:ext uri="{BB962C8B-B14F-4D97-AF65-F5344CB8AC3E}">
        <p14:creationId xmlns:p14="http://schemas.microsoft.com/office/powerpoint/2010/main" val="95029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1932 – before the United Auto Workers was founded, and all major industries, including the auto companies, were violently anti-union. It took courageous leadership to take on the battles.</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5</a:t>
            </a:fld>
            <a:endParaRPr lang="en-CA"/>
          </a:p>
        </p:txBody>
      </p:sp>
    </p:spTree>
    <p:extLst>
      <p:ext uri="{BB962C8B-B14F-4D97-AF65-F5344CB8AC3E}">
        <p14:creationId xmlns:p14="http://schemas.microsoft.com/office/powerpoint/2010/main" val="377229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Noteworthy that demands included workplace fundamentals, but also issues of community and social justice, most importantly a fight against racism.</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6</a:t>
            </a:fld>
            <a:endParaRPr lang="en-CA"/>
          </a:p>
        </p:txBody>
      </p:sp>
    </p:spTree>
    <p:extLst>
      <p:ext uri="{BB962C8B-B14F-4D97-AF65-F5344CB8AC3E}">
        <p14:creationId xmlns:p14="http://schemas.microsoft.com/office/powerpoint/2010/main" val="866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Follow up quotes from Moore interview, including mention of McKie.</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8</a:t>
            </a:fld>
            <a:endParaRPr lang="en-CA"/>
          </a:p>
        </p:txBody>
      </p:sp>
    </p:spTree>
    <p:extLst>
      <p:ext uri="{BB962C8B-B14F-4D97-AF65-F5344CB8AC3E}">
        <p14:creationId xmlns:p14="http://schemas.microsoft.com/office/powerpoint/2010/main" val="120420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Further quotes: Bates and Pettway, perhaps “Brother Bill McKie”.</a:t>
            </a:r>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9</a:t>
            </a:fld>
            <a:endParaRPr lang="en-CA"/>
          </a:p>
        </p:txBody>
      </p:sp>
    </p:spTree>
    <p:extLst>
      <p:ext uri="{BB962C8B-B14F-4D97-AF65-F5344CB8AC3E}">
        <p14:creationId xmlns:p14="http://schemas.microsoft.com/office/powerpoint/2010/main" val="331854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As Dave Moore said, many of the organizers of the Ford Hunger March went on to join with the UAW and successfully organize GM and Chrysler. Then they turned their attention to Ford.</a:t>
            </a:r>
          </a:p>
          <a:p>
            <a:endParaRPr lang="en-CA" altLang="en-US" dirty="0"/>
          </a:p>
          <a:p>
            <a:r>
              <a:rPr lang="en-CA" altLang="en-US" dirty="0"/>
              <a:t>Crucial role of the many African-American workers at Ford – perhaps 12,000 of 90,000 at the River Rouge complex.</a:t>
            </a:r>
          </a:p>
          <a:p>
            <a:endParaRPr lang="en-CA"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CA" altLang="en-US" dirty="0"/>
              <a:t>Point out the picket signs linking Ford and Hitler – ask why?</a:t>
            </a:r>
          </a:p>
          <a:p>
            <a:endParaRPr lang="en-CA" altLang="en-US" dirty="0"/>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10</a:t>
            </a:fld>
            <a:endParaRPr lang="en-CA"/>
          </a:p>
        </p:txBody>
      </p:sp>
    </p:spTree>
    <p:extLst>
      <p:ext uri="{BB962C8B-B14F-4D97-AF65-F5344CB8AC3E}">
        <p14:creationId xmlns:p14="http://schemas.microsoft.com/office/powerpoint/2010/main" val="13967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Hitler sent his emissaries to present</a:t>
            </a:r>
            <a:r>
              <a:rPr lang="en-CA" baseline="0" dirty="0"/>
              <a:t> this award to Henry Ford – it was the highest honour awarded by the government of Germany to non-citizens. Hitler had said in “Mein Kampf” – “Henry Ford is my inspiration”.</a:t>
            </a:r>
            <a:endParaRPr lang="en-CA" dirty="0"/>
          </a:p>
          <a:p>
            <a:endParaRPr lang="en-CA" dirty="0"/>
          </a:p>
        </p:txBody>
      </p:sp>
      <p:sp>
        <p:nvSpPr>
          <p:cNvPr id="4" name="Slide Number Placeholder 3"/>
          <p:cNvSpPr>
            <a:spLocks noGrp="1"/>
          </p:cNvSpPr>
          <p:nvPr>
            <p:ph type="sldNum" sz="quarter" idx="5"/>
          </p:nvPr>
        </p:nvSpPr>
        <p:spPr/>
        <p:txBody>
          <a:bodyPr/>
          <a:lstStyle/>
          <a:p>
            <a:fld id="{E258398D-7ACB-4073-8FF2-33902F65B2EF}" type="slidenum">
              <a:rPr lang="en-CA" smtClean="0"/>
              <a:t>11</a:t>
            </a:fld>
            <a:endParaRPr lang="en-CA"/>
          </a:p>
        </p:txBody>
      </p:sp>
    </p:spTree>
    <p:extLst>
      <p:ext uri="{BB962C8B-B14F-4D97-AF65-F5344CB8AC3E}">
        <p14:creationId xmlns:p14="http://schemas.microsoft.com/office/powerpoint/2010/main" val="386577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0E87D03-B3B1-4C4A-99C7-1B342454D7C0}" type="slidenum">
              <a:rPr lang="en-CA" smtClean="0"/>
              <a:t>12</a:t>
            </a:fld>
            <a:endParaRPr lang="en-CA"/>
          </a:p>
        </p:txBody>
      </p:sp>
    </p:spTree>
    <p:extLst>
      <p:ext uri="{BB962C8B-B14F-4D97-AF65-F5344CB8AC3E}">
        <p14:creationId xmlns:p14="http://schemas.microsoft.com/office/powerpoint/2010/main" val="358263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endParaRPr lang="en-CA" altLang="en-US"/>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endParaRPr lang="en-CA" altLang="en-US"/>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endParaRPr lang="en-CA" altLang="en-US"/>
            </a:p>
          </p:txBody>
        </p:sp>
      </p:grpSp>
      <p:sp>
        <p:nvSpPr>
          <p:cNvPr id="7170"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en-US" altLang="en-US" noProof="0"/>
              <a:t>Click to edit Master title style</a:t>
            </a:r>
          </a:p>
        </p:txBody>
      </p:sp>
      <p:sp>
        <p:nvSpPr>
          <p:cNvPr id="7171"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9" name="Rectangle 5"/>
          <p:cNvSpPr>
            <a:spLocks noGrp="1" noChangeArrowheads="1"/>
          </p:cNvSpPr>
          <p:nvPr>
            <p:ph type="ftr" sz="quarter" idx="11"/>
          </p:nvPr>
        </p:nvSpPr>
        <p:spPr/>
        <p:txBody>
          <a:bodyPr/>
          <a:lstStyle>
            <a:lvl1pPr>
              <a:defRPr smtClean="0"/>
            </a:lvl1pPr>
          </a:lstStyle>
          <a:p>
            <a:pPr>
              <a:defRPr/>
            </a:pPr>
            <a:endParaRPr lang="en-US" altLang="en-US"/>
          </a:p>
        </p:txBody>
      </p:sp>
      <p:sp>
        <p:nvSpPr>
          <p:cNvPr id="10" name="Rectangle 6"/>
          <p:cNvSpPr>
            <a:spLocks noGrp="1" noChangeArrowheads="1"/>
          </p:cNvSpPr>
          <p:nvPr>
            <p:ph type="sldNum" sz="quarter" idx="12"/>
          </p:nvPr>
        </p:nvSpPr>
        <p:spPr/>
        <p:txBody>
          <a:bodyPr/>
          <a:lstStyle>
            <a:lvl1pPr>
              <a:defRPr smtClean="0"/>
            </a:lvl1pPr>
          </a:lstStyle>
          <a:p>
            <a:pPr>
              <a:defRPr/>
            </a:pPr>
            <a:fld id="{0AD6C40C-003A-4304-AFE3-E4878977D654}" type="slidenum">
              <a:rPr lang="en-US" altLang="en-US"/>
              <a:pPr>
                <a:defRPr/>
              </a:pPr>
              <a:t>‹#›</a:t>
            </a:fld>
            <a:endParaRPr lang="en-US" altLang="en-US"/>
          </a:p>
        </p:txBody>
      </p:sp>
    </p:spTree>
    <p:extLst>
      <p:ext uri="{BB962C8B-B14F-4D97-AF65-F5344CB8AC3E}">
        <p14:creationId xmlns:p14="http://schemas.microsoft.com/office/powerpoint/2010/main" val="263142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E9DCB60-1042-4991-B653-4055E7BE080C}" type="slidenum">
              <a:rPr lang="en-US" altLang="en-US"/>
              <a:pPr>
                <a:defRPr/>
              </a:pPr>
              <a:t>‹#›</a:t>
            </a:fld>
            <a:endParaRPr lang="en-US" altLang="en-US"/>
          </a:p>
        </p:txBody>
      </p:sp>
    </p:spTree>
    <p:extLst>
      <p:ext uri="{BB962C8B-B14F-4D97-AF65-F5344CB8AC3E}">
        <p14:creationId xmlns:p14="http://schemas.microsoft.com/office/powerpoint/2010/main" val="93106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F90E45-45D3-4F63-9A09-8AC84D61B5D8}" type="slidenum">
              <a:rPr lang="en-US" altLang="en-US"/>
              <a:pPr>
                <a:defRPr/>
              </a:pPr>
              <a:t>‹#›</a:t>
            </a:fld>
            <a:endParaRPr lang="en-US" altLang="en-US"/>
          </a:p>
        </p:txBody>
      </p:sp>
    </p:spTree>
    <p:extLst>
      <p:ext uri="{BB962C8B-B14F-4D97-AF65-F5344CB8AC3E}">
        <p14:creationId xmlns:p14="http://schemas.microsoft.com/office/powerpoint/2010/main" val="244030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B8B9392-873F-4163-A0E7-C4AB85A0E04A}" type="slidenum">
              <a:rPr lang="en-US" altLang="en-US"/>
              <a:pPr>
                <a:defRPr/>
              </a:pPr>
              <a:t>‹#›</a:t>
            </a:fld>
            <a:endParaRPr lang="en-US" altLang="en-US"/>
          </a:p>
        </p:txBody>
      </p:sp>
    </p:spTree>
    <p:extLst>
      <p:ext uri="{BB962C8B-B14F-4D97-AF65-F5344CB8AC3E}">
        <p14:creationId xmlns:p14="http://schemas.microsoft.com/office/powerpoint/2010/main" val="211561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D458C33-8196-4BA9-A91C-0E2BF6C219CD}" type="slidenum">
              <a:rPr lang="en-US" altLang="en-US"/>
              <a:pPr>
                <a:defRPr/>
              </a:pPr>
              <a:t>‹#›</a:t>
            </a:fld>
            <a:endParaRPr lang="en-US" altLang="en-US"/>
          </a:p>
        </p:txBody>
      </p:sp>
    </p:spTree>
    <p:extLst>
      <p:ext uri="{BB962C8B-B14F-4D97-AF65-F5344CB8AC3E}">
        <p14:creationId xmlns:p14="http://schemas.microsoft.com/office/powerpoint/2010/main" val="138977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3AB874-45A7-4C05-BDEA-45428E31A6DC}" type="slidenum">
              <a:rPr lang="en-US" altLang="en-US"/>
              <a:pPr>
                <a:defRPr/>
              </a:pPr>
              <a:t>‹#›</a:t>
            </a:fld>
            <a:endParaRPr lang="en-US" altLang="en-US"/>
          </a:p>
        </p:txBody>
      </p:sp>
    </p:spTree>
    <p:extLst>
      <p:ext uri="{BB962C8B-B14F-4D97-AF65-F5344CB8AC3E}">
        <p14:creationId xmlns:p14="http://schemas.microsoft.com/office/powerpoint/2010/main" val="4936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306A858-80D6-4BFA-8D2F-057087051011}" type="slidenum">
              <a:rPr lang="en-US" altLang="en-US"/>
              <a:pPr>
                <a:defRPr/>
              </a:pPr>
              <a:t>‹#›</a:t>
            </a:fld>
            <a:endParaRPr lang="en-US" altLang="en-US"/>
          </a:p>
        </p:txBody>
      </p:sp>
    </p:spTree>
    <p:extLst>
      <p:ext uri="{BB962C8B-B14F-4D97-AF65-F5344CB8AC3E}">
        <p14:creationId xmlns:p14="http://schemas.microsoft.com/office/powerpoint/2010/main" val="261663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CD16187-E430-42B0-BDAA-5AC8839485BD}" type="slidenum">
              <a:rPr lang="en-US" altLang="en-US"/>
              <a:pPr>
                <a:defRPr/>
              </a:pPr>
              <a:t>‹#›</a:t>
            </a:fld>
            <a:endParaRPr lang="en-US" altLang="en-US"/>
          </a:p>
        </p:txBody>
      </p:sp>
    </p:spTree>
    <p:extLst>
      <p:ext uri="{BB962C8B-B14F-4D97-AF65-F5344CB8AC3E}">
        <p14:creationId xmlns:p14="http://schemas.microsoft.com/office/powerpoint/2010/main" val="134122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C69718B-5902-481A-A402-A91C686C7BBD}" type="slidenum">
              <a:rPr lang="en-US" altLang="en-US"/>
              <a:pPr>
                <a:defRPr/>
              </a:pPr>
              <a:t>‹#›</a:t>
            </a:fld>
            <a:endParaRPr lang="en-US" altLang="en-US"/>
          </a:p>
        </p:txBody>
      </p:sp>
    </p:spTree>
    <p:extLst>
      <p:ext uri="{BB962C8B-B14F-4D97-AF65-F5344CB8AC3E}">
        <p14:creationId xmlns:p14="http://schemas.microsoft.com/office/powerpoint/2010/main" val="343448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B2C7ABC-CE8F-4A96-9EE5-E799548E64B7}" type="slidenum">
              <a:rPr lang="en-US" altLang="en-US"/>
              <a:pPr>
                <a:defRPr/>
              </a:pPr>
              <a:t>‹#›</a:t>
            </a:fld>
            <a:endParaRPr lang="en-US" altLang="en-US"/>
          </a:p>
        </p:txBody>
      </p:sp>
    </p:spTree>
    <p:extLst>
      <p:ext uri="{BB962C8B-B14F-4D97-AF65-F5344CB8AC3E}">
        <p14:creationId xmlns:p14="http://schemas.microsoft.com/office/powerpoint/2010/main" val="24566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48568A-F0A1-4C98-9CE3-276A1BE4A007}" type="slidenum">
              <a:rPr lang="en-US" altLang="en-US"/>
              <a:pPr>
                <a:defRPr/>
              </a:pPr>
              <a:t>‹#›</a:t>
            </a:fld>
            <a:endParaRPr lang="en-US" altLang="en-US"/>
          </a:p>
        </p:txBody>
      </p:sp>
    </p:spTree>
    <p:extLst>
      <p:ext uri="{BB962C8B-B14F-4D97-AF65-F5344CB8AC3E}">
        <p14:creationId xmlns:p14="http://schemas.microsoft.com/office/powerpoint/2010/main" val="26535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06D1F06-E339-4333-9750-D4E0990F6D83}" type="slidenum">
              <a:rPr lang="en-US" altLang="en-US"/>
              <a:pPr>
                <a:defRPr/>
              </a:pPr>
              <a:t>‹#›</a:t>
            </a:fld>
            <a:endParaRPr lang="en-US" altLang="en-US"/>
          </a:p>
        </p:txBody>
      </p:sp>
    </p:spTree>
    <p:extLst>
      <p:ext uri="{BB962C8B-B14F-4D97-AF65-F5344CB8AC3E}">
        <p14:creationId xmlns:p14="http://schemas.microsoft.com/office/powerpoint/2010/main" val="23463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F1FA3B-6999-4DB6-8B6C-5AA28B12DD08}" type="slidenum">
              <a:rPr lang="en-US" altLang="en-US"/>
              <a:pPr>
                <a:defRPr/>
              </a:pPr>
              <a:t>‹#›</a:t>
            </a:fld>
            <a:endParaRPr lang="en-US" altLang="en-US"/>
          </a:p>
        </p:txBody>
      </p:sp>
    </p:spTree>
    <p:extLst>
      <p:ext uri="{BB962C8B-B14F-4D97-AF65-F5344CB8AC3E}">
        <p14:creationId xmlns:p14="http://schemas.microsoft.com/office/powerpoint/2010/main" val="275432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mn-lt"/>
              </a:defRPr>
            </a:lvl1pPr>
          </a:lstStyle>
          <a:p>
            <a:pPr>
              <a:defRPr/>
            </a:pPr>
            <a:endParaRPr lang="en-US" alt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mn-lt"/>
              </a:defRPr>
            </a:lvl1pPr>
          </a:lstStyle>
          <a:p>
            <a:pPr>
              <a:defRPr/>
            </a:pPr>
            <a:endParaRPr lang="en-US" altLang="en-US"/>
          </a:p>
        </p:txBody>
      </p:sp>
      <p:sp>
        <p:nvSpPr>
          <p:cNvPr id="6150"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smtClean="0">
                <a:latin typeface="+mn-lt"/>
              </a:defRPr>
            </a:lvl1pPr>
          </a:lstStyle>
          <a:p>
            <a:pPr>
              <a:defRPr/>
            </a:pPr>
            <a:fld id="{FEC8AE8A-B937-4C5F-987E-D62F58C908A5}" type="slidenum">
              <a:rPr lang="en-US" altLang="en-US"/>
              <a:pPr>
                <a:defRPr/>
              </a:pPr>
              <a:t>‹#›</a:t>
            </a:fld>
            <a:endParaRPr lang="en-US" altLang="en-US"/>
          </a:p>
        </p:txBody>
      </p:sp>
      <p:sp>
        <p:nvSpPr>
          <p:cNvPr id="1031"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pPr algn="ctr" eaLnBrk="1" hangingPunct="1"/>
            <a:endParaRPr lang="en-US" altLang="en-US" sz="2400">
              <a:latin typeface="Times New Roman"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033"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pPr algn="ctr" eaLnBrk="1" hangingPunct="1"/>
            <a:endParaRPr lang="en-US" altLang="en-US" sz="2400">
              <a:latin typeface="Times New Roman" pitchFamily="18" charset="0"/>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Lithograph" pitchFamily="2" charset="0"/>
              </a:defRPr>
            </a:lvl1pPr>
            <a:lvl2pPr marL="742950" indent="-285750">
              <a:defRPr>
                <a:solidFill>
                  <a:schemeClr val="tx1"/>
                </a:solidFill>
                <a:latin typeface="Lithograph" pitchFamily="2" charset="0"/>
              </a:defRPr>
            </a:lvl2pPr>
            <a:lvl3pPr marL="1143000" indent="-228600">
              <a:defRPr>
                <a:solidFill>
                  <a:schemeClr val="tx1"/>
                </a:solidFill>
                <a:latin typeface="Lithograph" pitchFamily="2" charset="0"/>
              </a:defRPr>
            </a:lvl3pPr>
            <a:lvl4pPr marL="1600200" indent="-228600">
              <a:defRPr>
                <a:solidFill>
                  <a:schemeClr val="tx1"/>
                </a:solidFill>
                <a:latin typeface="Lithograph" pitchFamily="2" charset="0"/>
              </a:defRPr>
            </a:lvl4pPr>
            <a:lvl5pPr marL="2057400" indent="-228600">
              <a:defRPr>
                <a:solidFill>
                  <a:schemeClr val="tx1"/>
                </a:solidFill>
                <a:latin typeface="Lithograph" pitchFamily="2" charset="0"/>
              </a:defRPr>
            </a:lvl5pPr>
            <a:lvl6pPr marL="2514600" indent="-228600" eaLnBrk="0" fontAlgn="base" hangingPunct="0">
              <a:spcBef>
                <a:spcPct val="0"/>
              </a:spcBef>
              <a:spcAft>
                <a:spcPct val="0"/>
              </a:spcAft>
              <a:defRPr>
                <a:solidFill>
                  <a:schemeClr val="tx1"/>
                </a:solidFill>
                <a:latin typeface="Lithograph" pitchFamily="2" charset="0"/>
              </a:defRPr>
            </a:lvl6pPr>
            <a:lvl7pPr marL="2971800" indent="-228600" eaLnBrk="0" fontAlgn="base" hangingPunct="0">
              <a:spcBef>
                <a:spcPct val="0"/>
              </a:spcBef>
              <a:spcAft>
                <a:spcPct val="0"/>
              </a:spcAft>
              <a:defRPr>
                <a:solidFill>
                  <a:schemeClr val="tx1"/>
                </a:solidFill>
                <a:latin typeface="Lithograph" pitchFamily="2" charset="0"/>
              </a:defRPr>
            </a:lvl7pPr>
            <a:lvl8pPr marL="3429000" indent="-228600" eaLnBrk="0" fontAlgn="base" hangingPunct="0">
              <a:spcBef>
                <a:spcPct val="0"/>
              </a:spcBef>
              <a:spcAft>
                <a:spcPct val="0"/>
              </a:spcAft>
              <a:defRPr>
                <a:solidFill>
                  <a:schemeClr val="tx1"/>
                </a:solidFill>
                <a:latin typeface="Lithograph" pitchFamily="2" charset="0"/>
              </a:defRPr>
            </a:lvl8pPr>
            <a:lvl9pPr marL="3886200" indent="-228600" eaLnBrk="0" fontAlgn="base" hangingPunct="0">
              <a:spcBef>
                <a:spcPct val="0"/>
              </a:spcBef>
              <a:spcAft>
                <a:spcPct val="0"/>
              </a:spcAft>
              <a:defRPr>
                <a:solidFill>
                  <a:schemeClr val="tx1"/>
                </a:solidFill>
                <a:latin typeface="Lithograph" pitchFamily="2" charset="0"/>
              </a:defRPr>
            </a:lvl9pPr>
          </a:lstStyle>
          <a:p>
            <a:pPr algn="ctr" eaLnBrk="1" hangingPunct="1"/>
            <a:endParaRPr lang="en-US" alt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78"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http://1.bp.blogspot.com/_LS9FUwupaPM/SIAnr-ObZeI/AAAAAAAAAqk/xVCisf-MSiw/s1600/Henry+Ford+recieved+the+Grand+Cross+of+the+German+Eagle+from+Adolf+Hitler's+Third+Reich,+presented+by+Karl+Kapp,+German+consul-general+of+Cleveland+(left),+and+Fritz+Hailer,+German+consul+of+Detroit+(right)..png"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file:///C:\MyFiles\mp3\Various%20Artists\Karaoke%20Union%20Songs%20Nov.%2021,%202006\05%20Strange%20Fruit.mp3"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
          <p:cNvSpPr>
            <a:spLocks noGrp="1" noChangeArrowheads="1"/>
          </p:cNvSpPr>
          <p:nvPr>
            <p:ph type="ctrTitle"/>
          </p:nvPr>
        </p:nvSpPr>
        <p:spPr>
          <a:xfrm>
            <a:off x="397768" y="685800"/>
            <a:ext cx="8278688" cy="2127250"/>
          </a:xfrm>
        </p:spPr>
        <p:txBody>
          <a:bodyPr/>
          <a:lstStyle/>
          <a:p>
            <a:pPr eaLnBrk="1" hangingPunct="1"/>
            <a:r>
              <a:rPr lang="en-US" altLang="en-US" dirty="0">
                <a:latin typeface="Arial Black" panose="020B0A04020102020204" pitchFamily="34" charset="0"/>
              </a:rPr>
              <a:t>Unions &amp; The Fight Against Racism</a:t>
            </a:r>
            <a:endParaRPr lang="en-US" altLang="en-US" dirty="0">
              <a:latin typeface="Lithograph" pitchFamily="2" charset="0"/>
            </a:endParaRPr>
          </a:p>
        </p:txBody>
      </p:sp>
      <p:sp>
        <p:nvSpPr>
          <p:cNvPr id="3075" name="Rectangle 11"/>
          <p:cNvSpPr>
            <a:spLocks noGrp="1" noChangeArrowheads="1"/>
          </p:cNvSpPr>
          <p:nvPr>
            <p:ph type="subTitle" idx="1"/>
          </p:nvPr>
        </p:nvSpPr>
        <p:spPr>
          <a:xfrm>
            <a:off x="468313" y="3716338"/>
            <a:ext cx="8064500" cy="2751137"/>
          </a:xfrm>
        </p:spPr>
        <p:txBody>
          <a:bodyPr/>
          <a:lstStyle/>
          <a:p>
            <a:pPr eaLnBrk="1" hangingPunct="1"/>
            <a:endParaRPr lang="en-US" altLang="en-US" dirty="0">
              <a:latin typeface="Lithograph" pitchFamily="2" charset="0"/>
            </a:endParaRPr>
          </a:p>
          <a:p>
            <a:pPr eaLnBrk="1" hangingPunct="1"/>
            <a:r>
              <a:rPr lang="en-US" altLang="en-US" sz="4000" dirty="0">
                <a:latin typeface="Arial Black" panose="020B0A04020102020204" pitchFamily="34" charset="0"/>
              </a:rPr>
              <a:t>Aboriginal &amp; Workers of </a:t>
            </a:r>
            <a:r>
              <a:rPr lang="en-US" altLang="en-US" sz="4000" dirty="0" err="1">
                <a:latin typeface="Arial Black" panose="020B0A04020102020204" pitchFamily="34" charset="0"/>
              </a:rPr>
              <a:t>Colour</a:t>
            </a:r>
            <a:r>
              <a:rPr lang="en-US" altLang="en-US" sz="4000" dirty="0">
                <a:latin typeface="Arial Black" panose="020B0A04020102020204" pitchFamily="34" charset="0"/>
              </a:rPr>
              <a:t> Leadership</a:t>
            </a:r>
          </a:p>
          <a:p>
            <a:pPr eaLnBrk="1" hangingPunct="1"/>
            <a:endParaRPr lang="en-US" altLang="en-US" sz="4000"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r>
              <a:rPr lang="en-US" altLang="en-US" sz="4800" dirty="0">
                <a:latin typeface="Arial Black" panose="020B0A04020102020204" pitchFamily="34" charset="0"/>
              </a:rPr>
              <a:t>Organizing Ford 1941</a:t>
            </a:r>
          </a:p>
        </p:txBody>
      </p:sp>
      <p:pic>
        <p:nvPicPr>
          <p:cNvPr id="45065" name="Picture 9" descr="9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424113"/>
            <a:ext cx="4038600" cy="2882900"/>
          </a:xfrm>
          <a:noFill/>
        </p:spPr>
      </p:pic>
      <p:pic>
        <p:nvPicPr>
          <p:cNvPr id="45067" name="Picture 11" descr="ford organizing billboard"/>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1703388"/>
            <a:ext cx="4038600" cy="1982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9" name="Picture 13" descr="Ford-Hitler"/>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5245100" y="3941763"/>
            <a:ext cx="2843213" cy="218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enry+Ford+recieved+the+Grand+Cross+of+the+German+Eagle+from+Adolf+Hitler's+Third+Reich,+presented+by+Karl+Kapp,+German+consul-general+of+Cleveland+(left),+and+Fritz+Hailer,+German+consul+of+Detroit+(right)..pn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403350" y="1557338"/>
            <a:ext cx="6170613"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5"/>
          <p:cNvSpPr>
            <a:spLocks noGrp="1" noChangeArrowheads="1"/>
          </p:cNvSpPr>
          <p:nvPr>
            <p:ph type="title"/>
          </p:nvPr>
        </p:nvSpPr>
        <p:spPr/>
        <p:txBody>
          <a:bodyPr/>
          <a:lstStyle/>
          <a:p>
            <a:pPr eaLnBrk="1" hangingPunct="1"/>
            <a:r>
              <a:rPr lang="en-US" altLang="en-US" sz="2800" dirty="0">
                <a:latin typeface="Arial Black" panose="020B0A04020102020204" pitchFamily="34" charset="0"/>
              </a:rPr>
              <a:t>Henry Ford Receives the Grand Cross of the German Eagle, July 1938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dirty="0">
                <a:latin typeface="Arial Black" pitchFamily="34" charset="0"/>
              </a:rPr>
              <a:t>Ford 1941</a:t>
            </a:r>
          </a:p>
        </p:txBody>
      </p:sp>
      <p:sp>
        <p:nvSpPr>
          <p:cNvPr id="2" name="Content Placeholder 1"/>
          <p:cNvSpPr>
            <a:spLocks noGrp="1"/>
          </p:cNvSpPr>
          <p:nvPr>
            <p:ph sz="half" idx="1"/>
          </p:nvPr>
        </p:nvSpPr>
        <p:spPr>
          <a:xfrm>
            <a:off x="539552" y="1772816"/>
            <a:ext cx="8147248" cy="4680520"/>
          </a:xfrm>
        </p:spPr>
        <p:txBody>
          <a:bodyPr/>
          <a:lstStyle/>
          <a:p>
            <a:pPr>
              <a:buSzPct val="150000"/>
              <a:buFont typeface="Wingdings" pitchFamily="2" charset="2"/>
              <a:buChar char="§"/>
            </a:pPr>
            <a:r>
              <a:rPr lang="en-CA" dirty="0"/>
              <a:t>90,000 workers at the Rouge complex</a:t>
            </a:r>
          </a:p>
          <a:p>
            <a:pPr>
              <a:buSzPct val="150000"/>
              <a:buFont typeface="Wingdings" pitchFamily="2" charset="2"/>
              <a:buChar char="§"/>
            </a:pPr>
            <a:r>
              <a:rPr lang="en-CA" dirty="0"/>
              <a:t>12,000 African-American workers</a:t>
            </a:r>
          </a:p>
          <a:p>
            <a:pPr>
              <a:buSzPct val="150000"/>
              <a:buFont typeface="Wingdings" pitchFamily="2" charset="2"/>
              <a:buChar char="§"/>
            </a:pPr>
            <a:r>
              <a:rPr lang="en-CA" dirty="0"/>
              <a:t>Henry Ford’s racist strategy</a:t>
            </a:r>
          </a:p>
          <a:p>
            <a:pPr lvl="1"/>
            <a:r>
              <a:rPr lang="en-CA" dirty="0"/>
              <a:t>Hire African-Americans, but put them in the worst jobs, most brutal conditions</a:t>
            </a:r>
          </a:p>
          <a:p>
            <a:pPr lvl="1"/>
            <a:r>
              <a:rPr lang="en-CA" dirty="0"/>
              <a:t>Hire through selected church ministers and elite of the community – control and loyalty</a:t>
            </a:r>
          </a:p>
          <a:p>
            <a:pPr lvl="1"/>
            <a:r>
              <a:rPr lang="en-CA" dirty="0"/>
              <a:t>Pit white workers against African-American workers, to undermine union organizing</a:t>
            </a:r>
          </a:p>
        </p:txBody>
      </p:sp>
    </p:spTree>
    <p:extLst>
      <p:ext uri="{BB962C8B-B14F-4D97-AF65-F5344CB8AC3E}">
        <p14:creationId xmlns:p14="http://schemas.microsoft.com/office/powerpoint/2010/main" val="380172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atin typeface="Arial Black" pitchFamily="34" charset="0"/>
              </a:rPr>
              <a:t>Organizing Ford 1941</a:t>
            </a:r>
          </a:p>
        </p:txBody>
      </p:sp>
      <p:pic>
        <p:nvPicPr>
          <p:cNvPr id="72710" name="Picture 6" descr="to unite booklet2"/>
          <p:cNvPicPr>
            <a:picLocks noChangeAspect="1" noChangeArrowheads="1"/>
          </p:cNvPicPr>
          <p:nvPr/>
        </p:nvPicPr>
        <p:blipFill>
          <a:blip r:embed="rId3"/>
          <a:srcRect l="4254" t="3918" r="6078" b="6660"/>
          <a:stretch>
            <a:fillRect/>
          </a:stretch>
        </p:blipFill>
        <p:spPr bwMode="auto">
          <a:xfrm>
            <a:off x="611188" y="1628775"/>
            <a:ext cx="3243262" cy="5014913"/>
          </a:xfrm>
          <a:prstGeom prst="rect">
            <a:avLst/>
          </a:prstGeom>
          <a:noFill/>
        </p:spPr>
      </p:pic>
      <p:pic>
        <p:nvPicPr>
          <p:cNvPr id="72711" name="Picture 7" descr="to unite booklet1"/>
          <p:cNvPicPr>
            <a:picLocks noChangeAspect="1" noChangeArrowheads="1"/>
          </p:cNvPicPr>
          <p:nvPr/>
        </p:nvPicPr>
        <p:blipFill>
          <a:blip r:embed="rId4"/>
          <a:srcRect l="5469" t="6268" r="37679" b="34871"/>
          <a:stretch>
            <a:fillRect/>
          </a:stretch>
        </p:blipFill>
        <p:spPr bwMode="auto">
          <a:xfrm>
            <a:off x="4860032" y="1773237"/>
            <a:ext cx="2593281" cy="4164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2712" name="Picture 8" descr="Robeson caption"/>
          <p:cNvPicPr>
            <a:picLocks noChangeAspect="1" noChangeArrowheads="1"/>
          </p:cNvPicPr>
          <p:nvPr/>
        </p:nvPicPr>
        <p:blipFill>
          <a:blip r:embed="rId5"/>
          <a:srcRect/>
          <a:stretch>
            <a:fillRect/>
          </a:stretch>
        </p:blipFill>
        <p:spPr bwMode="auto">
          <a:xfrm>
            <a:off x="5535828" y="6114824"/>
            <a:ext cx="1628775" cy="73977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dirty="0">
                <a:latin typeface="Arial Black" pitchFamily="34" charset="0"/>
              </a:rPr>
              <a:t>1941</a:t>
            </a:r>
          </a:p>
        </p:txBody>
      </p:sp>
      <p:sp>
        <p:nvSpPr>
          <p:cNvPr id="2" name="Content Placeholder 1"/>
          <p:cNvSpPr>
            <a:spLocks noGrp="1"/>
          </p:cNvSpPr>
          <p:nvPr>
            <p:ph sz="half" idx="1"/>
          </p:nvPr>
        </p:nvSpPr>
        <p:spPr>
          <a:xfrm>
            <a:off x="539552" y="1916832"/>
            <a:ext cx="8064896" cy="4176464"/>
          </a:xfrm>
        </p:spPr>
        <p:txBody>
          <a:bodyPr/>
          <a:lstStyle/>
          <a:p>
            <a:pPr>
              <a:buSzPct val="150000"/>
              <a:buFont typeface="Wingdings" pitchFamily="2" charset="2"/>
              <a:buChar char="§"/>
            </a:pPr>
            <a:r>
              <a:rPr lang="en-CA" dirty="0"/>
              <a:t>March – 2,000 more unemployed African-Americans hired</a:t>
            </a:r>
          </a:p>
          <a:p>
            <a:pPr>
              <a:buSzPct val="150000"/>
              <a:buFont typeface="Wingdings" pitchFamily="2" charset="2"/>
              <a:buChar char="§"/>
            </a:pPr>
            <a:r>
              <a:rPr lang="en-CA" dirty="0"/>
              <a:t>April 1, 1941 – spontaneous strike</a:t>
            </a:r>
          </a:p>
          <a:p>
            <a:pPr>
              <a:buSzPct val="150000"/>
              <a:buFont typeface="Wingdings" pitchFamily="2" charset="2"/>
              <a:buChar char="§"/>
            </a:pPr>
            <a:r>
              <a:rPr lang="en-CA" dirty="0"/>
              <a:t>April 2, am – picket line clashes</a:t>
            </a:r>
          </a:p>
          <a:p>
            <a:pPr>
              <a:buSzPct val="150000"/>
              <a:buFont typeface="Wingdings" pitchFamily="2" charset="2"/>
              <a:buChar char="§"/>
            </a:pPr>
            <a:r>
              <a:rPr lang="en-CA" dirty="0"/>
              <a:t>April 2, pm – about 1,000 leave the plant</a:t>
            </a:r>
          </a:p>
          <a:p>
            <a:pPr>
              <a:buSzPct val="150000"/>
              <a:buFont typeface="Wingdings" pitchFamily="2" charset="2"/>
              <a:buChar char="§"/>
            </a:pPr>
            <a:r>
              <a:rPr lang="en-CA" dirty="0"/>
              <a:t>April 3 – 400 workers sent out armed with 5 pound tractor tie rods, iron pipes and hammers, to attack the picket line</a:t>
            </a:r>
          </a:p>
        </p:txBody>
      </p:sp>
    </p:spTree>
    <p:extLst>
      <p:ext uri="{BB962C8B-B14F-4D97-AF65-F5344CB8AC3E}">
        <p14:creationId xmlns:p14="http://schemas.microsoft.com/office/powerpoint/2010/main" val="21698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dirty="0">
                <a:latin typeface="Arial Black" pitchFamily="34" charset="0"/>
              </a:rPr>
              <a:t>Ford 1941</a:t>
            </a:r>
          </a:p>
        </p:txBody>
      </p:sp>
      <p:sp>
        <p:nvSpPr>
          <p:cNvPr id="2" name="Content Placeholder 1"/>
          <p:cNvSpPr>
            <a:spLocks noGrp="1"/>
          </p:cNvSpPr>
          <p:nvPr>
            <p:ph sz="half" idx="1"/>
          </p:nvPr>
        </p:nvSpPr>
        <p:spPr>
          <a:xfrm>
            <a:off x="899592" y="2420888"/>
            <a:ext cx="7704856" cy="2160240"/>
          </a:xfrm>
        </p:spPr>
        <p:txBody>
          <a:bodyPr/>
          <a:lstStyle/>
          <a:p>
            <a:pPr marL="0" indent="0">
              <a:buNone/>
            </a:pPr>
            <a:r>
              <a:rPr lang="en-CA" sz="3200" b="1" dirty="0">
                <a:latin typeface="Arial" pitchFamily="34" charset="0"/>
                <a:cs typeface="Arial" pitchFamily="34" charset="0"/>
              </a:rPr>
              <a:t>What did Ford want to happen?</a:t>
            </a:r>
          </a:p>
          <a:p>
            <a:pPr marL="0" indent="0">
              <a:buNone/>
            </a:pPr>
            <a:endParaRPr lang="en-CA" sz="3200" b="1" dirty="0">
              <a:latin typeface="Arial" pitchFamily="34" charset="0"/>
              <a:cs typeface="Arial" pitchFamily="34" charset="0"/>
            </a:endParaRPr>
          </a:p>
          <a:p>
            <a:pPr marL="0" indent="0">
              <a:buNone/>
            </a:pPr>
            <a:r>
              <a:rPr lang="en-CA" sz="3200" b="1" dirty="0">
                <a:latin typeface="Arial" pitchFamily="34" charset="0"/>
                <a:cs typeface="Arial" pitchFamily="34" charset="0"/>
              </a:rPr>
              <a:t>What do you think actually happened?</a:t>
            </a:r>
          </a:p>
        </p:txBody>
      </p:sp>
    </p:spTree>
    <p:extLst>
      <p:ext uri="{BB962C8B-B14F-4D97-AF65-F5344CB8AC3E}">
        <p14:creationId xmlns:p14="http://schemas.microsoft.com/office/powerpoint/2010/main" val="678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ford strike 1941.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srcRect/>
          <a:stretch>
            <a:fillRect/>
          </a:stretch>
        </p:blipFill>
        <p:spPr>
          <a:xfrm>
            <a:off x="0" y="0"/>
            <a:ext cx="9144000" cy="6859588"/>
          </a:xfrm>
          <a:ln/>
        </p:spPr>
      </p:pic>
    </p:spTree>
    <p:extLst>
      <p:ext uri="{BB962C8B-B14F-4D97-AF65-F5344CB8AC3E}">
        <p14:creationId xmlns:p14="http://schemas.microsoft.com/office/powerpoint/2010/main" val="27134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18" fill="hold"/>
                                        <p:tgtEl>
                                          <p:spTgt spid="788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78854"/>
                </p:tgtEl>
              </p:cMediaNode>
            </p:video>
            <p:seq concurrent="1" nextAc="seek">
              <p:cTn id="8" restart="whenNotActive" fill="hold" evtFilter="cancelBubble" nodeType="interactiveSeq">
                <p:stCondLst>
                  <p:cond evt="onClick" delay="0">
                    <p:tgtEl>
                      <p:spTgt spid="7885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8854"/>
                                        </p:tgtEl>
                                      </p:cBhvr>
                                    </p:cmd>
                                  </p:childTnLst>
                                </p:cTn>
                              </p:par>
                            </p:childTnLst>
                          </p:cTn>
                        </p:par>
                      </p:childTnLst>
                    </p:cTn>
                  </p:par>
                </p:childTnLst>
              </p:cTn>
              <p:nextCondLst>
                <p:cond evt="onClick" delay="0">
                  <p:tgtEl>
                    <p:spTgt spid="7885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143075"/>
          </a:xfrm>
          <a:solidFill>
            <a:schemeClr val="bg1"/>
          </a:solidFill>
        </p:spPr>
        <p:txBody>
          <a:bodyPr/>
          <a:lstStyle/>
          <a:p>
            <a:r>
              <a:rPr lang="en-CA" dirty="0">
                <a:latin typeface="Arial Black" pitchFamily="34" charset="0"/>
              </a:rPr>
              <a:t>Was this the end of the issue of racism and division?  Certainly not:</a:t>
            </a:r>
          </a:p>
        </p:txBody>
      </p:sp>
      <p:sp>
        <p:nvSpPr>
          <p:cNvPr id="3" name="Content Placeholder 2"/>
          <p:cNvSpPr>
            <a:spLocks noGrp="1"/>
          </p:cNvSpPr>
          <p:nvPr>
            <p:ph idx="1"/>
          </p:nvPr>
        </p:nvSpPr>
        <p:spPr>
          <a:xfrm>
            <a:off x="457200" y="3140968"/>
            <a:ext cx="8229600" cy="2989957"/>
          </a:xfrm>
        </p:spPr>
        <p:txBody>
          <a:bodyPr/>
          <a:lstStyle/>
          <a:p>
            <a:pPr>
              <a:buSzPct val="150000"/>
              <a:buFont typeface="Wingdings" pitchFamily="2" charset="2"/>
              <a:buChar char="§"/>
            </a:pPr>
            <a:r>
              <a:rPr lang="en-CA" sz="3200" b="1" dirty="0">
                <a:latin typeface="Arial" pitchFamily="34" charset="0"/>
                <a:cs typeface="Arial" pitchFamily="34" charset="0"/>
              </a:rPr>
              <a:t>Debates continued in the union</a:t>
            </a:r>
          </a:p>
          <a:p>
            <a:pPr>
              <a:buSzPct val="150000"/>
              <a:buFont typeface="Wingdings" pitchFamily="2" charset="2"/>
              <a:buChar char="§"/>
            </a:pPr>
            <a:r>
              <a:rPr lang="en-CA" sz="3200" b="1" dirty="0">
                <a:latin typeface="Arial" pitchFamily="34" charset="0"/>
                <a:cs typeface="Arial" pitchFamily="34" charset="0"/>
              </a:rPr>
              <a:t>Progress and setbacks</a:t>
            </a:r>
          </a:p>
          <a:p>
            <a:pPr>
              <a:buSzPct val="150000"/>
              <a:buFont typeface="Wingdings" pitchFamily="2" charset="2"/>
              <a:buChar char="§"/>
            </a:pPr>
            <a:r>
              <a:rPr lang="en-CA" sz="3200" b="1" dirty="0">
                <a:latin typeface="Arial" pitchFamily="34" charset="0"/>
                <a:cs typeface="Arial" pitchFamily="34" charset="0"/>
              </a:rPr>
              <a:t>“Hate strikes”</a:t>
            </a:r>
          </a:p>
          <a:p>
            <a:pPr>
              <a:buSzPct val="150000"/>
              <a:buFont typeface="Wingdings" pitchFamily="2" charset="2"/>
              <a:buChar char="§"/>
            </a:pPr>
            <a:r>
              <a:rPr lang="en-CA" sz="3200" b="1" dirty="0">
                <a:latin typeface="Arial" pitchFamily="34" charset="0"/>
                <a:cs typeface="Arial" pitchFamily="34" charset="0"/>
              </a:rPr>
              <a:t>Serious efforts to combat racism and educate white workers</a:t>
            </a:r>
          </a:p>
        </p:txBody>
      </p:sp>
    </p:spTree>
    <p:extLst>
      <p:ext uri="{BB962C8B-B14F-4D97-AF65-F5344CB8AC3E}">
        <p14:creationId xmlns:p14="http://schemas.microsoft.com/office/powerpoint/2010/main" val="18895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7813"/>
            <a:ext cx="8229600" cy="774923"/>
          </a:xfrm>
        </p:spPr>
        <p:txBody>
          <a:bodyPr/>
          <a:lstStyle/>
          <a:p>
            <a:r>
              <a:rPr lang="en-US" dirty="0">
                <a:latin typeface="Arial Black" pitchFamily="34" charset="0"/>
              </a:rPr>
              <a:t>UAW “Cadillac Charter”</a:t>
            </a:r>
          </a:p>
        </p:txBody>
      </p:sp>
      <p:pic>
        <p:nvPicPr>
          <p:cNvPr id="71684" name="Picture 4" descr="Cadillac Charter"/>
          <p:cNvPicPr>
            <a:picLocks noChangeAspect="1" noChangeArrowheads="1"/>
          </p:cNvPicPr>
          <p:nvPr/>
        </p:nvPicPr>
        <p:blipFill>
          <a:blip r:embed="rId3"/>
          <a:srcRect/>
          <a:stretch>
            <a:fillRect/>
          </a:stretch>
        </p:blipFill>
        <p:spPr bwMode="auto">
          <a:xfrm>
            <a:off x="467544" y="1908608"/>
            <a:ext cx="4529137"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685" name="Picture 5" descr="Cadillac Charter Rally2"/>
          <p:cNvPicPr>
            <a:picLocks noChangeAspect="1" noChangeArrowheads="1"/>
          </p:cNvPicPr>
          <p:nvPr/>
        </p:nvPicPr>
        <p:blipFill>
          <a:blip r:embed="rId4"/>
          <a:srcRect/>
          <a:stretch>
            <a:fillRect/>
          </a:stretch>
        </p:blipFill>
        <p:spPr bwMode="auto">
          <a:xfrm>
            <a:off x="5364086" y="1052736"/>
            <a:ext cx="3623843" cy="5616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064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7813"/>
            <a:ext cx="8229600" cy="990947"/>
          </a:xfrm>
        </p:spPr>
        <p:txBody>
          <a:bodyPr/>
          <a:lstStyle/>
          <a:p>
            <a:r>
              <a:rPr lang="en-US" dirty="0">
                <a:latin typeface="Arial Black" pitchFamily="34" charset="0"/>
              </a:rPr>
              <a:t>Organizing Ford 1941:</a:t>
            </a:r>
          </a:p>
        </p:txBody>
      </p:sp>
      <p:sp>
        <p:nvSpPr>
          <p:cNvPr id="7" name="Rectangle 2"/>
          <p:cNvSpPr>
            <a:spLocks noGrp="1" noChangeArrowheads="1"/>
          </p:cNvSpPr>
          <p:nvPr>
            <p:ph idx="1"/>
          </p:nvPr>
        </p:nvSpPr>
        <p:spPr>
          <a:xfrm>
            <a:off x="1043608" y="3501008"/>
            <a:ext cx="7643192" cy="1800200"/>
          </a:xfrm>
        </p:spPr>
        <p:txBody>
          <a:bodyPr/>
          <a:lstStyle/>
          <a:p>
            <a:pPr>
              <a:buSzPct val="150000"/>
              <a:buFont typeface="Wingdings" pitchFamily="2" charset="2"/>
              <a:buChar char="§"/>
            </a:pPr>
            <a:r>
              <a:rPr lang="en-US" sz="3200" b="1" dirty="0">
                <a:latin typeface="Arial" pitchFamily="34" charset="0"/>
                <a:cs typeface="Arial" pitchFamily="34" charset="0"/>
              </a:rPr>
              <a:t>History of anti-racist organizing</a:t>
            </a:r>
          </a:p>
          <a:p>
            <a:pPr>
              <a:buSzPct val="150000"/>
              <a:buFont typeface="Wingdings" pitchFamily="2" charset="2"/>
              <a:buChar char="§"/>
            </a:pPr>
            <a:r>
              <a:rPr lang="en-US" sz="3200" b="1" dirty="0">
                <a:latin typeface="Arial" pitchFamily="34" charset="0"/>
                <a:cs typeface="Arial" pitchFamily="34" charset="0"/>
              </a:rPr>
              <a:t>Left leadership</a:t>
            </a:r>
          </a:p>
        </p:txBody>
      </p:sp>
      <p:sp>
        <p:nvSpPr>
          <p:cNvPr id="3" name="TextBox 2"/>
          <p:cNvSpPr txBox="1"/>
          <p:nvPr/>
        </p:nvSpPr>
        <p:spPr>
          <a:xfrm>
            <a:off x="395536" y="1412776"/>
            <a:ext cx="8352928" cy="1446550"/>
          </a:xfrm>
          <a:prstGeom prst="rect">
            <a:avLst/>
          </a:prstGeom>
          <a:solidFill>
            <a:schemeClr val="bg1"/>
          </a:solidFill>
        </p:spPr>
        <p:txBody>
          <a:bodyPr wrap="square" rtlCol="0">
            <a:spAutoFit/>
          </a:bodyPr>
          <a:lstStyle/>
          <a:p>
            <a:pPr algn="ctr"/>
            <a:r>
              <a:rPr lang="en-CA" sz="4400" dirty="0">
                <a:solidFill>
                  <a:schemeClr val="tx2"/>
                </a:solidFill>
                <a:latin typeface="Arial Black" pitchFamily="34" charset="0"/>
              </a:rPr>
              <a:t>What made success                         possible?</a:t>
            </a:r>
          </a:p>
        </p:txBody>
      </p:sp>
    </p:spTree>
    <p:extLst>
      <p:ext uri="{BB962C8B-B14F-4D97-AF65-F5344CB8AC3E}">
        <p14:creationId xmlns:p14="http://schemas.microsoft.com/office/powerpoint/2010/main" val="33436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0825" y="277813"/>
            <a:ext cx="8893175" cy="1139825"/>
          </a:xfrm>
        </p:spPr>
        <p:txBody>
          <a:bodyPr/>
          <a:lstStyle/>
          <a:p>
            <a:pPr eaLnBrk="1" hangingPunct="1"/>
            <a:r>
              <a:rPr lang="en-US" altLang="en-US" b="1" dirty="0">
                <a:latin typeface="Arial Black" panose="020B0A04020102020204" pitchFamily="34" charset="0"/>
              </a:rPr>
              <a:t>Birth of Industrial Unions</a:t>
            </a:r>
            <a:endParaRPr lang="en-US" altLang="en-US" sz="3600" b="1" dirty="0">
              <a:latin typeface="Arial Black" panose="020B0A04020102020204" pitchFamily="34" charset="0"/>
            </a:endParaRPr>
          </a:p>
        </p:txBody>
      </p:sp>
      <p:sp>
        <p:nvSpPr>
          <p:cNvPr id="62467" name="Rectangle 3"/>
          <p:cNvSpPr>
            <a:spLocks noGrp="1" noChangeArrowheads="1"/>
          </p:cNvSpPr>
          <p:nvPr>
            <p:ph type="body" idx="1"/>
          </p:nvPr>
        </p:nvSpPr>
        <p:spPr>
          <a:xfrm>
            <a:off x="395288" y="2349500"/>
            <a:ext cx="8229600" cy="3997325"/>
          </a:xfrm>
        </p:spPr>
        <p:txBody>
          <a:bodyPr/>
          <a:lstStyle/>
          <a:p>
            <a:pPr eaLnBrk="1" hangingPunct="1">
              <a:buSzPct val="125000"/>
              <a:buFont typeface="Wingdings" panose="05000000000000000000" pitchFamily="2" charset="2"/>
              <a:buChar char="§"/>
            </a:pPr>
            <a:r>
              <a:rPr lang="en-US" altLang="en-US" b="1" dirty="0">
                <a:latin typeface="Verdana" panose="020B0604030504040204" pitchFamily="34" charset="0"/>
                <a:ea typeface="Verdana" panose="020B0604030504040204" pitchFamily="34" charset="0"/>
                <a:cs typeface="Verdana" panose="020B0604030504040204" pitchFamily="34" charset="0"/>
              </a:rPr>
              <a:t>Great Depression</a:t>
            </a:r>
          </a:p>
          <a:p>
            <a:pPr eaLnBrk="1" hangingPunct="1">
              <a:buSzPct val="125000"/>
              <a:buFont typeface="Wingdings" panose="05000000000000000000" pitchFamily="2" charset="2"/>
              <a:buChar char="§"/>
            </a:pPr>
            <a:r>
              <a:rPr lang="en-US" altLang="en-US" b="1" dirty="0">
                <a:latin typeface="Verdana" panose="020B0604030504040204" pitchFamily="34" charset="0"/>
                <a:ea typeface="Verdana" panose="020B0604030504040204" pitchFamily="34" charset="0"/>
                <a:cs typeface="Verdana" panose="020B0604030504040204" pitchFamily="34" charset="0"/>
              </a:rPr>
              <a:t>Corporate Power</a:t>
            </a:r>
          </a:p>
          <a:p>
            <a:pPr eaLnBrk="1" hangingPunct="1">
              <a:buSzPct val="125000"/>
              <a:buFont typeface="Wingdings" panose="05000000000000000000" pitchFamily="2" charset="2"/>
              <a:buChar char="§"/>
            </a:pPr>
            <a:r>
              <a:rPr lang="en-US" altLang="en-US" b="1" dirty="0">
                <a:latin typeface="Verdana" panose="020B0604030504040204" pitchFamily="34" charset="0"/>
                <a:ea typeface="Verdana" panose="020B0604030504040204" pitchFamily="34" charset="0"/>
                <a:cs typeface="Verdana" panose="020B0604030504040204" pitchFamily="34" charset="0"/>
              </a:rPr>
              <a:t>Lack of Unionization</a:t>
            </a:r>
          </a:p>
          <a:p>
            <a:pPr eaLnBrk="1" hangingPunct="1">
              <a:buSzPct val="125000"/>
              <a:buFont typeface="Wingdings" panose="05000000000000000000" pitchFamily="2" charset="2"/>
              <a:buChar char="§"/>
            </a:pPr>
            <a:r>
              <a:rPr lang="en-US" altLang="en-US" b="1" dirty="0">
                <a:latin typeface="Verdana" panose="020B0604030504040204" pitchFamily="34" charset="0"/>
                <a:ea typeface="Verdana" panose="020B0604030504040204" pitchFamily="34" charset="0"/>
                <a:cs typeface="Verdana" panose="020B0604030504040204" pitchFamily="34" charset="0"/>
              </a:rPr>
              <a:t>Racism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44624"/>
            <a:ext cx="8229600" cy="1422995"/>
          </a:xfrm>
        </p:spPr>
        <p:txBody>
          <a:bodyPr/>
          <a:lstStyle/>
          <a:p>
            <a:pPr eaLnBrk="1" hangingPunct="1"/>
            <a:r>
              <a:rPr lang="en-US" altLang="en-US" sz="4800" dirty="0">
                <a:latin typeface="Arial Black" panose="020B0A04020102020204" pitchFamily="34" charset="0"/>
              </a:rPr>
              <a:t>Racism in the US </a:t>
            </a:r>
            <a:br>
              <a:rPr lang="en-US" altLang="en-US" sz="4800" dirty="0">
                <a:latin typeface="Arial Black" panose="020B0A04020102020204" pitchFamily="34" charset="0"/>
              </a:rPr>
            </a:br>
            <a:r>
              <a:rPr lang="en-US" altLang="en-US" sz="3600" dirty="0">
                <a:latin typeface="Arial Black" panose="020B0A04020102020204" pitchFamily="34" charset="0"/>
              </a:rPr>
              <a:t>– 30’s and 40s</a:t>
            </a:r>
          </a:p>
        </p:txBody>
      </p:sp>
      <p:pic>
        <p:nvPicPr>
          <p:cNvPr id="13316" name="Picture 4" descr="thejimcrowlaws-fron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060575"/>
            <a:ext cx="3201988"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6" descr="300px-ThomasShippAbramSmith"/>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2565400"/>
            <a:ext cx="4572000" cy="432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2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800" dirty="0">
                <a:latin typeface="Arial Black" panose="020B0A04020102020204" pitchFamily="34" charset="0"/>
              </a:rPr>
              <a:t>Strange Fruit</a:t>
            </a:r>
          </a:p>
        </p:txBody>
      </p:sp>
      <p:pic>
        <p:nvPicPr>
          <p:cNvPr id="16388" name="Picture 4" descr="Strange Frui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8313" y="1844675"/>
            <a:ext cx="6983412" cy="4860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6" descr="45094 Cover_Page_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732713" y="188913"/>
            <a:ext cx="1211262" cy="187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05 Strange Fruit.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604448" y="220486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3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273823" fill="hold"/>
                                        <p:tgtEl>
                                          <p:spTgt spid="16392"/>
                                        </p:tgtEl>
                                      </p:cBhvr>
                                    </p:cmd>
                                  </p:childTnLst>
                                </p:cTn>
                              </p:par>
                            </p:childTnLst>
                          </p:cTn>
                        </p:par>
                      </p:childTnLst>
                    </p:cTn>
                  </p:par>
                </p:childTnLst>
              </p:cTn>
              <p:nextCondLst>
                <p:cond evt="onClick" delay="0">
                  <p:tgtEl>
                    <p:spTgt spid="1639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639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tLang="en-US" sz="4800" dirty="0">
                <a:latin typeface="Arial Black" panose="020B0A04020102020204" pitchFamily="34" charset="0"/>
              </a:rPr>
              <a:t>Ford Hunger March</a:t>
            </a:r>
            <a:br>
              <a:rPr lang="en-US" altLang="en-US" sz="4800" dirty="0">
                <a:latin typeface="Arial Black" panose="020B0A04020102020204" pitchFamily="34" charset="0"/>
              </a:rPr>
            </a:br>
            <a:r>
              <a:rPr lang="en-US" altLang="en-US" sz="2400" dirty="0" err="1">
                <a:latin typeface="Arial Black" panose="020B0A04020102020204" pitchFamily="34" charset="0"/>
              </a:rPr>
              <a:t>March</a:t>
            </a:r>
            <a:r>
              <a:rPr lang="en-US" altLang="en-US" sz="2400" dirty="0">
                <a:latin typeface="Arial Black" panose="020B0A04020102020204" pitchFamily="34" charset="0"/>
              </a:rPr>
              <a:t> 7, 1932</a:t>
            </a:r>
          </a:p>
        </p:txBody>
      </p:sp>
      <p:pic>
        <p:nvPicPr>
          <p:cNvPr id="7171" name="Picture 10" descr="Tony-1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727200"/>
            <a:ext cx="6840537" cy="513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4800" dirty="0">
                <a:latin typeface="Arial Black" panose="020B0A04020102020204" pitchFamily="34" charset="0"/>
              </a:rPr>
              <a:t>Ford Hunger March</a:t>
            </a:r>
          </a:p>
        </p:txBody>
      </p:sp>
      <p:sp>
        <p:nvSpPr>
          <p:cNvPr id="8195" name="Rectangle 9"/>
          <p:cNvSpPr>
            <a:spLocks noGrp="1" noChangeArrowheads="1"/>
          </p:cNvSpPr>
          <p:nvPr>
            <p:ph type="body" sz="half" idx="1"/>
          </p:nvPr>
        </p:nvSpPr>
        <p:spPr/>
        <p:txBody>
          <a:bodyPr/>
          <a:lstStyle/>
          <a:p>
            <a:pPr eaLnBrk="1" hangingPunct="1"/>
            <a:endParaRPr lang="en-US" altLang="en-US" sz="2400"/>
          </a:p>
        </p:txBody>
      </p:sp>
      <p:sp>
        <p:nvSpPr>
          <p:cNvPr id="8196" name="Rectangle 10"/>
          <p:cNvSpPr>
            <a:spLocks noGrp="1" noChangeArrowheads="1"/>
          </p:cNvSpPr>
          <p:nvPr>
            <p:ph type="body" sz="half" idx="2"/>
          </p:nvPr>
        </p:nvSpPr>
        <p:spPr>
          <a:xfrm>
            <a:off x="5004048" y="2066627"/>
            <a:ext cx="3888431" cy="4530725"/>
          </a:xfrm>
        </p:spPr>
        <p:txBody>
          <a:bodyPr/>
          <a:lstStyle/>
          <a:p>
            <a:pPr eaLnBrk="1" hangingPunct="1">
              <a:buFont typeface="Wingdings" pitchFamily="2" charset="2"/>
              <a:buNone/>
            </a:pPr>
            <a:r>
              <a:rPr lang="en-US" altLang="en-US" b="1" dirty="0"/>
              <a:t>Among the banners:</a:t>
            </a:r>
          </a:p>
          <a:p>
            <a:pPr eaLnBrk="1" hangingPunct="1"/>
            <a:endParaRPr lang="en-US" altLang="en-US" sz="2400" dirty="0">
              <a:latin typeface="Lithograph" pitchFamily="2" charset="0"/>
            </a:endParaRPr>
          </a:p>
          <a:p>
            <a:pPr eaLnBrk="1" hangingPunct="1">
              <a:buSzPct val="125000"/>
              <a:buFont typeface="Wingdings" panose="05000000000000000000" pitchFamily="2" charset="2"/>
              <a:buChar char="§"/>
            </a:pPr>
            <a:r>
              <a:rPr lang="en-US" altLang="en-US" sz="2400" b="1" dirty="0"/>
              <a:t>Free the Scottsboro Boys</a:t>
            </a:r>
          </a:p>
          <a:p>
            <a:pPr eaLnBrk="1" hangingPunct="1">
              <a:buSzPct val="125000"/>
              <a:buFont typeface="Wingdings" panose="05000000000000000000" pitchFamily="2" charset="2"/>
              <a:buChar char="§"/>
            </a:pPr>
            <a:r>
              <a:rPr lang="en-US" altLang="en-US" sz="2400" b="1" dirty="0"/>
              <a:t>End Jim Crow</a:t>
            </a:r>
          </a:p>
        </p:txBody>
      </p:sp>
      <p:pic>
        <p:nvPicPr>
          <p:cNvPr id="8197" name="Picture 7" descr="Demand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39750" y="1557338"/>
            <a:ext cx="4248150" cy="530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sh Jim Crow Law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5115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n-US" altLang="en-US" sz="4800" dirty="0">
                <a:latin typeface="Arial Black" panose="020B0A04020102020204" pitchFamily="34" charset="0"/>
              </a:rPr>
              <a:t>Ford Hunger March</a:t>
            </a:r>
          </a:p>
        </p:txBody>
      </p:sp>
      <p:sp>
        <p:nvSpPr>
          <p:cNvPr id="9219" name="Rectangle 7"/>
          <p:cNvSpPr>
            <a:spLocks noGrp="1" noChangeArrowheads="1"/>
          </p:cNvSpPr>
          <p:nvPr>
            <p:ph type="body" sz="half" idx="1"/>
          </p:nvPr>
        </p:nvSpPr>
        <p:spPr/>
        <p:txBody>
          <a:bodyPr/>
          <a:lstStyle/>
          <a:p>
            <a:pPr eaLnBrk="1" hangingPunct="1">
              <a:lnSpc>
                <a:spcPct val="90000"/>
              </a:lnSpc>
            </a:pPr>
            <a:endParaRPr lang="en-US" altLang="en-US" sz="2000"/>
          </a:p>
        </p:txBody>
      </p:sp>
      <p:sp>
        <p:nvSpPr>
          <p:cNvPr id="9220" name="Rectangle 8"/>
          <p:cNvSpPr>
            <a:spLocks noGrp="1" noChangeArrowheads="1"/>
          </p:cNvSpPr>
          <p:nvPr>
            <p:ph type="body" sz="half" idx="2"/>
          </p:nvPr>
        </p:nvSpPr>
        <p:spPr/>
        <p:txBody>
          <a:bodyPr/>
          <a:lstStyle/>
          <a:p>
            <a:pPr eaLnBrk="1" hangingPunct="1">
              <a:lnSpc>
                <a:spcPct val="90000"/>
              </a:lnSpc>
              <a:buFont typeface="Wingdings" pitchFamily="2" charset="2"/>
              <a:buNone/>
            </a:pPr>
            <a:r>
              <a:rPr lang="en-US" altLang="en-US" b="1" dirty="0"/>
              <a:t>Dave Moore:</a:t>
            </a:r>
          </a:p>
          <a:p>
            <a:pPr eaLnBrk="1" hangingPunct="1">
              <a:lnSpc>
                <a:spcPct val="90000"/>
              </a:lnSpc>
              <a:buFont typeface="Wingdings" pitchFamily="2" charset="2"/>
              <a:buNone/>
            </a:pPr>
            <a:endParaRPr lang="en-US" altLang="en-US" sz="2000" b="1" dirty="0"/>
          </a:p>
          <a:p>
            <a:pPr eaLnBrk="1" hangingPunct="1">
              <a:lnSpc>
                <a:spcPct val="90000"/>
              </a:lnSpc>
              <a:buFont typeface="Wingdings" pitchFamily="2" charset="2"/>
              <a:buNone/>
            </a:pPr>
            <a:r>
              <a:rPr lang="en-US" altLang="en-US" sz="2000" b="1" dirty="0"/>
              <a:t>     “It was the turning point in my life. The more I’d gotten involved in the Councils, the more I’d learned about the system …when I saw the blood flowing there on Miller Road, that was the point I became a radical. From that day on.”</a:t>
            </a:r>
            <a:endParaRPr lang="en-US" altLang="en-US" sz="2000" b="1" dirty="0">
              <a:sym typeface="WP TypographicSymbols" pitchFamily="2" charset="0"/>
            </a:endParaRPr>
          </a:p>
        </p:txBody>
      </p:sp>
      <p:pic>
        <p:nvPicPr>
          <p:cNvPr id="9221" name="Picture 5" descr="Dave Moor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23850" y="1557338"/>
            <a:ext cx="4173538" cy="4967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altLang="en-US" sz="4800" dirty="0">
                <a:latin typeface="Arial Black" panose="020B0A04020102020204" pitchFamily="34" charset="0"/>
              </a:rPr>
              <a:t>Ford Hunger March</a:t>
            </a:r>
          </a:p>
        </p:txBody>
      </p:sp>
      <p:sp>
        <p:nvSpPr>
          <p:cNvPr id="10243" name="Rectangle 9"/>
          <p:cNvSpPr>
            <a:spLocks noGrp="1" noChangeArrowheads="1"/>
          </p:cNvSpPr>
          <p:nvPr>
            <p:ph type="body" sz="half" idx="1"/>
          </p:nvPr>
        </p:nvSpPr>
        <p:spPr>
          <a:xfrm>
            <a:off x="395288" y="1989138"/>
            <a:ext cx="4038600" cy="4530725"/>
          </a:xfrm>
        </p:spPr>
        <p:txBody>
          <a:bodyPr/>
          <a:lstStyle/>
          <a:p>
            <a:pPr eaLnBrk="1" hangingPunct="1">
              <a:buFont typeface="Wingdings" pitchFamily="2" charset="2"/>
              <a:buNone/>
            </a:pPr>
            <a:r>
              <a:rPr lang="en-US" altLang="en-US" b="1" dirty="0"/>
              <a:t>Bill </a:t>
            </a:r>
            <a:r>
              <a:rPr lang="en-US" altLang="en-US" b="1" dirty="0" err="1"/>
              <a:t>McKie</a:t>
            </a:r>
            <a:r>
              <a:rPr lang="en-US" altLang="en-US" b="1" dirty="0"/>
              <a:t>:</a:t>
            </a:r>
          </a:p>
          <a:p>
            <a:pPr eaLnBrk="1" hangingPunct="1">
              <a:buFont typeface="Wingdings" pitchFamily="2" charset="2"/>
              <a:buNone/>
            </a:pPr>
            <a:endParaRPr lang="en-US" altLang="en-US" sz="2000" b="1" dirty="0"/>
          </a:p>
          <a:p>
            <a:pPr eaLnBrk="1" hangingPunct="1">
              <a:buFont typeface="Wingdings" pitchFamily="2" charset="2"/>
              <a:buNone/>
            </a:pPr>
            <a:r>
              <a:rPr lang="en-US" altLang="en-US" sz="2000" b="1" dirty="0"/>
              <a:t>     “It was the white workers who had to learn that the fight would have to be waged for black workers rights, for equality in the union, for black participation in union leadership.”</a:t>
            </a:r>
          </a:p>
        </p:txBody>
      </p:sp>
      <p:pic>
        <p:nvPicPr>
          <p:cNvPr id="10244" name="Picture 15" descr="Alst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146300"/>
            <a:ext cx="4038600" cy="343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Level">
  <a:themeElements>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Lithograph"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Lithograph" pitchFamily="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Level</Template>
  <TotalTime>4234</TotalTime>
  <Words>775</Words>
  <Application>Microsoft Office PowerPoint</Application>
  <PresentationFormat>On-screen Show (4:3)</PresentationFormat>
  <Paragraphs>95</Paragraphs>
  <Slides>19</Slides>
  <Notes>16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Calibri</vt:lpstr>
      <vt:lpstr>Garamond</vt:lpstr>
      <vt:lpstr>Lithograph</vt:lpstr>
      <vt:lpstr>Times New Roman</vt:lpstr>
      <vt:lpstr>Verdana</vt:lpstr>
      <vt:lpstr>Wingdings</vt:lpstr>
      <vt:lpstr>WP TypographicSymbols</vt:lpstr>
      <vt:lpstr>Level</vt:lpstr>
      <vt:lpstr>Unions &amp; The Fight Against Racism</vt:lpstr>
      <vt:lpstr>Birth of Industrial Unions</vt:lpstr>
      <vt:lpstr>Racism in the US  – 30’s and 40s</vt:lpstr>
      <vt:lpstr>Strange Fruit</vt:lpstr>
      <vt:lpstr>Ford Hunger March March 7, 1932</vt:lpstr>
      <vt:lpstr>Ford Hunger March</vt:lpstr>
      <vt:lpstr>PowerPoint Presentation</vt:lpstr>
      <vt:lpstr>Ford Hunger March</vt:lpstr>
      <vt:lpstr>Ford Hunger March</vt:lpstr>
      <vt:lpstr>Organizing Ford 1941</vt:lpstr>
      <vt:lpstr>Henry Ford Receives the Grand Cross of the German Eagle, July 1938</vt:lpstr>
      <vt:lpstr>Ford 1941</vt:lpstr>
      <vt:lpstr>Organizing Ford 1941</vt:lpstr>
      <vt:lpstr>1941</vt:lpstr>
      <vt:lpstr>Ford 1941</vt:lpstr>
      <vt:lpstr>PowerPoint Presentation</vt:lpstr>
      <vt:lpstr>Was this the end of the issue of racism and division?  Certainly not:</vt:lpstr>
      <vt:lpstr>UAW “Cadillac Charter”</vt:lpstr>
      <vt:lpstr>Organizing Ford 1941:</vt:lpstr>
    </vt:vector>
  </TitlesOfParts>
  <Company>CAW/TCA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dc:title>
  <dc:creator>leaht</dc:creator>
  <cp:lastModifiedBy>Tony Leah</cp:lastModifiedBy>
  <cp:revision>17</cp:revision>
  <dcterms:created xsi:type="dcterms:W3CDTF">2009-10-07T02:45:28Z</dcterms:created>
  <dcterms:modified xsi:type="dcterms:W3CDTF">2024-04-24T00:58:19Z</dcterms:modified>
</cp:coreProperties>
</file>